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notesMasterIdLst>
    <p:notesMasterId r:id="rId16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F2E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20040"/>
          </a:xfrm>
          <a:prstGeom prst="rect">
            <a:avLst/>
          </a:prstGeom>
          <a:solidFill>
            <a:srgbClr val="0F0E0E"/>
          </a:solidFill>
          <a:ln/>
        </p:spPr>
      </p:sp>
      <p:sp>
        <p:nvSpPr>
          <p:cNvPr id="3" name="Text 1"/>
          <p:cNvSpPr/>
          <p:nvPr/>
        </p:nvSpPr>
        <p:spPr>
          <a:xfrm>
            <a:off x="0" y="0"/>
            <a:ext cx="9144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spc="15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RCA RECORDS — RCA RECORDS — RCA RECORDS — RCA RECORDS — RCA RECORDS — RCA RECORDS</a:t>
            </a:r>
            <a:endParaRPr lang="en-US" sz="800" dirty="0"/>
          </a:p>
        </p:txBody>
      </p:sp>
      <p:sp>
        <p:nvSpPr>
          <p:cNvPr id="4" name="Shape 2"/>
          <p:cNvSpPr/>
          <p:nvPr/>
        </p:nvSpPr>
        <p:spPr>
          <a:xfrm>
            <a:off x="7772400" y="548640"/>
            <a:ext cx="1097280" cy="731520"/>
          </a:xfrm>
          <a:prstGeom prst="rect">
            <a:avLst/>
          </a:prstGeom>
          <a:solidFill>
            <a:srgbClr val="0F0E0E"/>
          </a:solidFill>
          <a:ln/>
        </p:spPr>
      </p:sp>
      <p:sp>
        <p:nvSpPr>
          <p:cNvPr id="5" name="Text 3"/>
          <p:cNvSpPr/>
          <p:nvPr/>
        </p:nvSpPr>
        <p:spPr>
          <a:xfrm>
            <a:off x="7772400" y="548640"/>
            <a:ext cx="10972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RCA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640080" y="1463040"/>
            <a:ext cx="73152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0F0E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 · ANNOUNCE · EXECUTE · DELIVER</a:t>
            </a:r>
            <a:endParaRPr lang="en-US" sz="3800" dirty="0"/>
          </a:p>
        </p:txBody>
      </p:sp>
      <p:sp>
        <p:nvSpPr>
          <p:cNvPr id="7" name="Text 5"/>
          <p:cNvSpPr/>
          <p:nvPr/>
        </p:nvSpPr>
        <p:spPr>
          <a:xfrm>
            <a:off x="640080" y="292608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operational framework for how campaigns move.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640080" y="374904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F0E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AUTHOR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640080" y="397764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Meg Hourihan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Campaign Operations Lead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3200400" y="374904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F0E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3200400" y="397764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Jordan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SVP, RCA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5760720" y="374904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F0E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DATE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5760720" y="397764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May 2026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5F2E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20040"/>
          </a:xfrm>
          <a:prstGeom prst="rect">
            <a:avLst/>
          </a:prstGeom>
          <a:solidFill>
            <a:srgbClr val="0F0E0E"/>
          </a:solidFill>
          <a:ln/>
        </p:spPr>
      </p:sp>
      <p:sp>
        <p:nvSpPr>
          <p:cNvPr id="3" name="Text 1"/>
          <p:cNvSpPr/>
          <p:nvPr/>
        </p:nvSpPr>
        <p:spPr>
          <a:xfrm>
            <a:off x="0" y="0"/>
            <a:ext cx="9144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spc="15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RCA RECORDS — RCA RECORDS — RCA RECORDS — RCA RECORDS — RCA RECORDS — RCA RECORDS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640080" y="50292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50" kern="0" dirty="0">
                <a:solidFill>
                  <a:srgbClr val="FF4A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09 / WHAT GOES ON SCREEN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640080" y="1005840"/>
            <a:ext cx="457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4A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188720" y="10058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0E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FOUNDATION ROOM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1188720" y="13258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Artist audience snapshots (Crawley one-pagers)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640080" y="1874520"/>
            <a:ext cx="457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4A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188720" y="18745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0E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WORKABILITY CHECK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1188720" y="219456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Workability dashboard — red items only (Release Runway)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640080" y="2743200"/>
            <a:ext cx="457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4A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188720" y="274320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0E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ACTIVE PROJECTS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1188720" y="30632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Campaign timelines + workability (Airtable + Runway)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640080" y="3611880"/>
            <a:ext cx="457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4A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1188720" y="36118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0E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DELIVER WRAP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1188720" y="3931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Release results + playlist recap + press (trackGPS + Comm. Partnerships)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5F2E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20040"/>
          </a:xfrm>
          <a:prstGeom prst="rect">
            <a:avLst/>
          </a:prstGeom>
          <a:solidFill>
            <a:srgbClr val="0F0E0E"/>
          </a:solidFill>
          <a:ln/>
        </p:spPr>
      </p:sp>
      <p:sp>
        <p:nvSpPr>
          <p:cNvPr id="3" name="Text 1"/>
          <p:cNvSpPr/>
          <p:nvPr/>
        </p:nvSpPr>
        <p:spPr>
          <a:xfrm>
            <a:off x="0" y="0"/>
            <a:ext cx="9144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spc="15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RCA RECORDS — RCA RECORDS — RCA RECORDS — RCA RECORDS — RCA RECORDS — RCA RECORDS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640080" y="50292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50" kern="0" dirty="0">
                <a:solidFill>
                  <a:srgbClr val="FF4A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 / CAMPAIGN OPS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457200" y="1005840"/>
            <a:ext cx="3931920" cy="3017520"/>
          </a:xfrm>
          <a:prstGeom prst="rect">
            <a:avLst/>
          </a:prstGeom>
          <a:solidFill>
            <a:srgbClr val="ECEAE3"/>
          </a:solidFill>
          <a:ln/>
        </p:spPr>
      </p:sp>
      <p:sp>
        <p:nvSpPr>
          <p:cNvPr id="6" name="Shape 4"/>
          <p:cNvSpPr/>
          <p:nvPr/>
        </p:nvSpPr>
        <p:spPr>
          <a:xfrm>
            <a:off x="457200" y="1005840"/>
            <a:ext cx="54864" cy="3017520"/>
          </a:xfrm>
          <a:prstGeom prst="rect">
            <a:avLst/>
          </a:prstGeom>
          <a:solidFill>
            <a:srgbClr val="CDF851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1097280"/>
            <a:ext cx="3383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0E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 OWN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731520" y="1554480"/>
            <a:ext cx="338328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Track — what phase is each artist in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Surface — what’s blocked, what’s next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Flag — red items before they’re crises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Prompt — departments to clear their gates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Confirm — decisions captured + routed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754880" y="1005840"/>
            <a:ext cx="3931920" cy="3017520"/>
          </a:xfrm>
          <a:prstGeom prst="rect">
            <a:avLst/>
          </a:prstGeom>
          <a:solidFill>
            <a:srgbClr val="ECEAE3"/>
          </a:solidFill>
          <a:ln/>
        </p:spPr>
      </p:sp>
      <p:sp>
        <p:nvSpPr>
          <p:cNvPr id="10" name="Shape 8"/>
          <p:cNvSpPr/>
          <p:nvPr/>
        </p:nvSpPr>
        <p:spPr>
          <a:xfrm>
            <a:off x="4754880" y="1005840"/>
            <a:ext cx="54864" cy="3017520"/>
          </a:xfrm>
          <a:prstGeom prst="rect">
            <a:avLst/>
          </a:prstGeom>
          <a:solidFill>
            <a:srgbClr val="FF4A23"/>
          </a:solidFill>
          <a:ln/>
        </p:spPr>
      </p:sp>
      <p:sp>
        <p:nvSpPr>
          <p:cNvPr id="11" name="Text 9"/>
          <p:cNvSpPr/>
          <p:nvPr/>
        </p:nvSpPr>
        <p:spPr>
          <a:xfrm>
            <a:off x="5029200" y="1097280"/>
            <a:ext cx="3383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0E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 DON’T OWN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5029200" y="1554480"/>
            <a:ext cx="33832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Approve — not our call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Decide — leadership decides, we capture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Manage — artists have campaign leads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754880" y="3017520"/>
            <a:ext cx="3931920" cy="640080"/>
          </a:xfrm>
          <a:prstGeom prst="rect">
            <a:avLst/>
          </a:prstGeom>
          <a:solidFill>
            <a:srgbClr val="0F0E0E"/>
          </a:solidFill>
          <a:ln/>
        </p:spPr>
      </p:sp>
      <p:sp>
        <p:nvSpPr>
          <p:cNvPr id="14" name="Text 12"/>
          <p:cNvSpPr/>
          <p:nvPr/>
        </p:nvSpPr>
        <p:spPr>
          <a:xfrm>
            <a:off x="4937760" y="3017520"/>
            <a:ext cx="3566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CDF8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system says no.</a:t>
            </a:r>
            <a:endParaRPr lang="en-US" sz="1100" dirty="0"/>
          </a:p>
          <a:p>
            <a:pPr indent="0" marL="0">
              <a:buNone/>
            </a:pPr>
            <a:r>
              <a:rPr lang="en-US" sz="1100" b="1" dirty="0">
                <a:solidFill>
                  <a:srgbClr val="CDF8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Campaign Ops helps you clear the gate.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5F2E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20040"/>
          </a:xfrm>
          <a:prstGeom prst="rect">
            <a:avLst/>
          </a:prstGeom>
          <a:solidFill>
            <a:srgbClr val="0F0E0E"/>
          </a:solidFill>
          <a:ln/>
        </p:spPr>
      </p:sp>
      <p:sp>
        <p:nvSpPr>
          <p:cNvPr id="3" name="Text 1"/>
          <p:cNvSpPr/>
          <p:nvPr/>
        </p:nvSpPr>
        <p:spPr>
          <a:xfrm>
            <a:off x="0" y="0"/>
            <a:ext cx="9144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spc="15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RCA RECORDS — RCA RECORDS — RCA RECORDS — RCA RECORDS — RCA RECORDS — RCA RECORDS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640080" y="50292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50" kern="0" dirty="0">
                <a:solidFill>
                  <a:srgbClr val="FF4A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 / ROLLOUT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640080" y="1005840"/>
            <a:ext cx="7772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F0E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PROVE EACH PIECE BEFORE ADDING THE NEXT.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640080" y="1783080"/>
            <a:ext cx="457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4A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188720" y="1783080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00" kern="0" dirty="0">
                <a:solidFill>
                  <a:srgbClr val="FF4A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WEEK 1 · MAY 12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1188720" y="2039112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0E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Add Tuesday. Tighten Wednesday.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5029200" y="1828800"/>
            <a:ext cx="3657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Workability Check added (Tue 15 min). Developing artists removed from AP. Collect feedback.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640080" y="2743200"/>
            <a:ext cx="457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4A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188720" y="2743200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00" kern="0" dirty="0">
                <a:solidFill>
                  <a:srgbClr val="FF4A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WEEK 2 · MAY 19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1188720" y="2999232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0E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Add Monday. Full model running.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5029200" y="2788920"/>
            <a:ext cx="3657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Foundation Room added (Mon 30 min). Wednesday tightens to EXECUTE only. Friday DELIVER goes async.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640080" y="3703320"/>
            <a:ext cx="457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4A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1188720" y="3703320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00" kern="0" dirty="0">
                <a:solidFill>
                  <a:srgbClr val="FF4A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WEEK 3 · MAY 26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1188720" y="3959352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0E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Wire into systems.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029200" y="3749040"/>
            <a:ext cx="3657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Airtable Phase + Meeting fields live. Weekly brief updated for both meetings. Adjust time allocations from data.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5F2E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20040"/>
          </a:xfrm>
          <a:prstGeom prst="rect">
            <a:avLst/>
          </a:prstGeom>
          <a:solidFill>
            <a:srgbClr val="0F0E0E"/>
          </a:solidFill>
          <a:ln/>
        </p:spPr>
      </p:sp>
      <p:sp>
        <p:nvSpPr>
          <p:cNvPr id="3" name="Text 1"/>
          <p:cNvSpPr/>
          <p:nvPr/>
        </p:nvSpPr>
        <p:spPr>
          <a:xfrm>
            <a:off x="0" y="0"/>
            <a:ext cx="9144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spc="15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RCA RECORDS — RCA RECORDS — RCA RECORDS — RCA RECORDS — RCA RECORDS — RCA RECORDS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640080" y="50292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50" kern="0" dirty="0">
                <a:solidFill>
                  <a:srgbClr val="FF4A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 / THE LANGUAGE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640080" y="1005840"/>
            <a:ext cx="7772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F0E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SAME WORDS EVERYWHERE. NO SYNONYMS.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640080" y="1737360"/>
            <a:ext cx="73152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0E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 is always PLAN. Not “setup.” Not “pre-campaign.”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0F0E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ANNOUNCE is always ANNOUNCE. Not “going public.”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0F0E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EXECUTE is always EXECUTE. Not “in market.”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0F0E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DELIVER is always DELIVER. Not “post-release.”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40080" y="356616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Airtable, meetings, briefs, timelines, conversation — one vocabulary.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57200" y="4023360"/>
            <a:ext cx="8229600" cy="457200"/>
          </a:xfrm>
          <a:prstGeom prst="rect">
            <a:avLst/>
          </a:prstGeom>
          <a:solidFill>
            <a:srgbClr val="0F0E0E"/>
          </a:solidFill>
          <a:ln/>
        </p:spPr>
      </p:sp>
      <p:sp>
        <p:nvSpPr>
          <p:cNvPr id="9" name="Shape 7"/>
          <p:cNvSpPr/>
          <p:nvPr/>
        </p:nvSpPr>
        <p:spPr>
          <a:xfrm>
            <a:off x="457200" y="4023360"/>
            <a:ext cx="54864" cy="457200"/>
          </a:xfrm>
          <a:prstGeom prst="rect">
            <a:avLst/>
          </a:prstGeom>
          <a:solidFill>
            <a:srgbClr val="FF4A23"/>
          </a:solidFill>
          <a:ln/>
        </p:spPr>
      </p:sp>
      <p:sp>
        <p:nvSpPr>
          <p:cNvPr id="10" name="Text 8"/>
          <p:cNvSpPr/>
          <p:nvPr/>
        </p:nvSpPr>
        <p:spPr>
          <a:xfrm>
            <a:off x="640080" y="4023360"/>
            <a:ext cx="2286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150" kern="0" dirty="0">
                <a:solidFill>
                  <a:srgbClr val="FF4A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OPERATING PRINCIPLE</a:t>
            </a:r>
            <a:endParaRPr lang="en-US" sz="800" dirty="0"/>
          </a:p>
        </p:txBody>
      </p:sp>
      <p:sp>
        <p:nvSpPr>
          <p:cNvPr id="11" name="Text 9"/>
          <p:cNvSpPr/>
          <p:nvPr/>
        </p:nvSpPr>
        <p:spPr>
          <a:xfrm>
            <a:off x="640080" y="4206240"/>
            <a:ext cx="777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Four phases. Four gates. Same words in every room, every tool, every document.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5F2E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20040"/>
          </a:xfrm>
          <a:prstGeom prst="rect">
            <a:avLst/>
          </a:prstGeom>
          <a:solidFill>
            <a:srgbClr val="0F0E0E"/>
          </a:solidFill>
          <a:ln/>
        </p:spPr>
      </p:sp>
      <p:sp>
        <p:nvSpPr>
          <p:cNvPr id="3" name="Text 1"/>
          <p:cNvSpPr/>
          <p:nvPr/>
        </p:nvSpPr>
        <p:spPr>
          <a:xfrm>
            <a:off x="0" y="0"/>
            <a:ext cx="9144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spc="15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RCA RECORDS — RCA RECORDS — RCA RECORDS — RCA RECORDS — RCA RECORDS — RCA RECORDS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640080" y="50292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50" kern="0" dirty="0">
                <a:solidFill>
                  <a:srgbClr val="FF4A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 / THE ASK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640080" y="1005840"/>
            <a:ext cx="7772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F0E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ADOPT THE LANGUAGE.</a:t>
            </a:r>
            <a:endParaRPr lang="en-US" sz="3200" dirty="0"/>
          </a:p>
          <a:p>
            <a:pPr indent="0" marL="0">
              <a:buNone/>
            </a:pPr>
            <a:r>
              <a:rPr lang="en-US" sz="3200" b="1" dirty="0">
                <a:solidFill>
                  <a:srgbClr val="0F0E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RUN THE CADENCE.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640080" y="2103120"/>
            <a:ext cx="457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4A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188720" y="210312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0E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LANGUAGE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1188720" y="242316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PLAN / ANNOUNCE / EXECUTE / DELIVER in meetings, briefs, and Airtable. Phase names replace all synonyms.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640080" y="2971800"/>
            <a:ext cx="457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4A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188720" y="29718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0E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TUESDAY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1188720" y="329184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Add the Workability Check. 15 minutes before SMT. ANNOUNCE artists only. Starts May 12.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640080" y="3840480"/>
            <a:ext cx="457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4A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1188720" y="384048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0E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MONDAY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1188720" y="416052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Add the Foundation Room. 30 minutes. PLAN artists. Audience snapshots. Starts May 19.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57200" y="4434840"/>
            <a:ext cx="8229600" cy="27432"/>
          </a:xfrm>
          <a:prstGeom prst="rect">
            <a:avLst/>
          </a:prstGeom>
          <a:solidFill>
            <a:srgbClr val="FF4A23"/>
          </a:solidFill>
          <a:ln/>
        </p:spPr>
      </p:sp>
      <p:sp>
        <p:nvSpPr>
          <p:cNvPr id="16" name="Text 14"/>
          <p:cNvSpPr/>
          <p:nvPr/>
        </p:nvSpPr>
        <p:spPr>
          <a:xfrm>
            <a:off x="457200" y="448056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PHASES NAMED. GATES DEFINED. CADENCE READY.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2E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20040"/>
          </a:xfrm>
          <a:prstGeom prst="rect">
            <a:avLst/>
          </a:prstGeom>
          <a:solidFill>
            <a:srgbClr val="0F0E0E"/>
          </a:solidFill>
          <a:ln/>
        </p:spPr>
      </p:sp>
      <p:sp>
        <p:nvSpPr>
          <p:cNvPr id="3" name="Text 1"/>
          <p:cNvSpPr/>
          <p:nvPr/>
        </p:nvSpPr>
        <p:spPr>
          <a:xfrm>
            <a:off x="0" y="0"/>
            <a:ext cx="9144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spc="15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RCA RECORDS — RCA RECORDS — RCA RECORDS — RCA RECORDS — RCA RECORDS — RCA RECORDS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640080" y="50292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50" kern="0" dirty="0">
                <a:solidFill>
                  <a:srgbClr val="FF4A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 / WHAT HAPPENED MAY 6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640080" y="1005840"/>
            <a:ext cx="7772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0F0E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FORMAT WORKED. THE SCOPE DIDN’T.</a:t>
            </a:r>
            <a:endParaRPr lang="en-US" sz="3400" dirty="0"/>
          </a:p>
        </p:txBody>
      </p:sp>
      <p:sp>
        <p:nvSpPr>
          <p:cNvPr id="6" name="Text 4"/>
          <p:cNvSpPr/>
          <p:nvPr/>
        </p:nvSpPr>
        <p:spPr>
          <a:xfrm>
            <a:off x="640080" y="1828800"/>
            <a:ext cx="7772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 tried Campaign Conversations with timelines and workability on screen. The conversations that happened were high quality. But we got through 2 of 8 artists. Developing artists got zero time.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640080" y="2743200"/>
            <a:ext cx="1828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4A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22</a:t>
            </a:r>
            <a:endParaRPr lang="en-US" sz="4400" dirty="0"/>
          </a:p>
        </p:txBody>
      </p:sp>
      <p:sp>
        <p:nvSpPr>
          <p:cNvPr id="8" name="Text 6"/>
          <p:cNvSpPr/>
          <p:nvPr/>
        </p:nvSpPr>
        <p:spPr>
          <a:xfrm>
            <a:off x="640080" y="3520440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artists on one agenda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2697480" y="2743200"/>
            <a:ext cx="1828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4A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400" dirty="0"/>
          </a:p>
        </p:txBody>
      </p:sp>
      <p:sp>
        <p:nvSpPr>
          <p:cNvPr id="10" name="Text 8"/>
          <p:cNvSpPr/>
          <p:nvPr/>
        </p:nvSpPr>
        <p:spPr>
          <a:xfrm>
            <a:off x="2697480" y="3520440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conversations completed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4754880" y="2743200"/>
            <a:ext cx="1828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4A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</a:t>
            </a:r>
            <a:endParaRPr lang="en-US" sz="4400" dirty="0"/>
          </a:p>
        </p:txBody>
      </p:sp>
      <p:sp>
        <p:nvSpPr>
          <p:cNvPr id="12" name="Text 10"/>
          <p:cNvSpPr/>
          <p:nvPr/>
        </p:nvSpPr>
        <p:spPr>
          <a:xfrm>
            <a:off x="4754880" y="3520440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developing artists covered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6812280" y="2743200"/>
            <a:ext cx="1828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4A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127</a:t>
            </a:r>
            <a:endParaRPr lang="en-US" sz="4400" dirty="0"/>
          </a:p>
        </p:txBody>
      </p:sp>
      <p:sp>
        <p:nvSpPr>
          <p:cNvPr id="14" name="Text 12"/>
          <p:cNvSpPr/>
          <p:nvPr/>
        </p:nvSpPr>
        <p:spPr>
          <a:xfrm>
            <a:off x="6812280" y="3520440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minutes (target: 60)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640080" y="4206240"/>
            <a:ext cx="7863840" cy="36576"/>
          </a:xfrm>
          <a:prstGeom prst="rect">
            <a:avLst/>
          </a:prstGeom>
          <a:solidFill>
            <a:srgbClr val="ECEAE3"/>
          </a:solidFill>
          <a:ln/>
        </p:spPr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2E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20040"/>
          </a:xfrm>
          <a:prstGeom prst="rect">
            <a:avLst/>
          </a:prstGeom>
          <a:solidFill>
            <a:srgbClr val="0F0E0E"/>
          </a:solidFill>
          <a:ln/>
        </p:spPr>
      </p:sp>
      <p:sp>
        <p:nvSpPr>
          <p:cNvPr id="3" name="Text 1"/>
          <p:cNvSpPr/>
          <p:nvPr/>
        </p:nvSpPr>
        <p:spPr>
          <a:xfrm>
            <a:off x="0" y="0"/>
            <a:ext cx="9144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spc="15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RCA RECORDS — RCA RECORDS — RCA RECORDS — RCA RECORDS — RCA RECORDS — RCA RECORDS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640080" y="50292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50" kern="0" dirty="0">
                <a:solidFill>
                  <a:srgbClr val="FF4A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 / THE FOUR PHASES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640080" y="1005840"/>
            <a:ext cx="7772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F0E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CAMPAIGN MOVES THROUGH FOUR PHASES.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640080" y="164592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Phase names are verbs. We plan, announce, execute, deliver.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640080" y="228600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0E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640080" y="2788920"/>
            <a:ext cx="1828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Strategy &amp; setup. Workability,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marketing plan, timeline.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640080" y="2194560"/>
            <a:ext cx="1645920" cy="36576"/>
          </a:xfrm>
          <a:prstGeom prst="rect">
            <a:avLst/>
          </a:prstGeom>
          <a:solidFill>
            <a:srgbClr val="0F0E0E"/>
          </a:solidFill>
          <a:ln/>
        </p:spPr>
      </p:sp>
      <p:sp>
        <p:nvSpPr>
          <p:cNvPr id="10" name="Text 8"/>
          <p:cNvSpPr/>
          <p:nvPr/>
        </p:nvSpPr>
        <p:spPr>
          <a:xfrm>
            <a:off x="2697480" y="228600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CDF8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ANNOUNCE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2697480" y="2788920"/>
            <a:ext cx="1828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Going public. Pre-save, press,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first single, socials live.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2697480" y="2194560"/>
            <a:ext cx="1645920" cy="36576"/>
          </a:xfrm>
          <a:prstGeom prst="rect">
            <a:avLst/>
          </a:prstGeom>
          <a:solidFill>
            <a:srgbClr val="CDF851"/>
          </a:solidFill>
          <a:ln/>
        </p:spPr>
      </p:sp>
      <p:sp>
        <p:nvSpPr>
          <p:cNvPr id="13" name="Text 11"/>
          <p:cNvSpPr/>
          <p:nvPr/>
        </p:nvSpPr>
        <p:spPr>
          <a:xfrm>
            <a:off x="4754880" y="228600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5BC0B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EXECUTE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4754880" y="2788920"/>
            <a:ext cx="1828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Release window. Music out,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promo running, retail stocked.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4754880" y="2194560"/>
            <a:ext cx="1645920" cy="36576"/>
          </a:xfrm>
          <a:prstGeom prst="rect">
            <a:avLst/>
          </a:prstGeom>
          <a:solidFill>
            <a:srgbClr val="5BC0BE"/>
          </a:solidFill>
          <a:ln/>
        </p:spPr>
      </p:sp>
      <p:sp>
        <p:nvSpPr>
          <p:cNvPr id="16" name="Text 14"/>
          <p:cNvSpPr/>
          <p:nvPr/>
        </p:nvSpPr>
        <p:spPr>
          <a:xfrm>
            <a:off x="6812280" y="228600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8C5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DELIVER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6812280" y="2788920"/>
            <a:ext cx="1828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Results &amp; sustain. What worked,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what’s next.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6812280" y="2194560"/>
            <a:ext cx="1645920" cy="36576"/>
          </a:xfrm>
          <a:prstGeom prst="rect">
            <a:avLst/>
          </a:prstGeom>
          <a:solidFill>
            <a:srgbClr val="E8C547"/>
          </a:solidFill>
          <a:ln/>
        </p:spPr>
      </p:sp>
      <p:sp>
        <p:nvSpPr>
          <p:cNvPr id="19" name="Shape 17"/>
          <p:cNvSpPr/>
          <p:nvPr/>
        </p:nvSpPr>
        <p:spPr>
          <a:xfrm>
            <a:off x="457200" y="3840480"/>
            <a:ext cx="8229600" cy="457200"/>
          </a:xfrm>
          <a:prstGeom prst="rect">
            <a:avLst/>
          </a:prstGeom>
          <a:solidFill>
            <a:srgbClr val="ECEAE3"/>
          </a:solidFill>
          <a:ln/>
        </p:spPr>
      </p:sp>
      <p:sp>
        <p:nvSpPr>
          <p:cNvPr id="20" name="Text 18"/>
          <p:cNvSpPr/>
          <p:nvPr/>
        </p:nvSpPr>
        <p:spPr>
          <a:xfrm>
            <a:off x="640080" y="3840480"/>
            <a:ext cx="7863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0E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Workability = art, music, and clearances are done. Art delivered, master approved, samples cleared.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2E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20040"/>
          </a:xfrm>
          <a:prstGeom prst="rect">
            <a:avLst/>
          </a:prstGeom>
          <a:solidFill>
            <a:srgbClr val="0F0E0E"/>
          </a:solidFill>
          <a:ln/>
        </p:spPr>
      </p:sp>
      <p:sp>
        <p:nvSpPr>
          <p:cNvPr id="3" name="Text 1"/>
          <p:cNvSpPr/>
          <p:nvPr/>
        </p:nvSpPr>
        <p:spPr>
          <a:xfrm>
            <a:off x="0" y="0"/>
            <a:ext cx="9144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spc="15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RCA RECORDS — RCA RECORDS — RCA RECORDS — RCA RECORDS — RCA RECORDS — RCA RECORDS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640080" y="50292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50" kern="0" dirty="0">
                <a:solidFill>
                  <a:srgbClr val="FF4A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 / THE FOUR GATES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640080" y="1005840"/>
            <a:ext cx="7772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F0E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FOUR QUESTIONS. YOU DON’T MOVE UNTIL THE ANSWER IS YES.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640080" y="1828800"/>
            <a:ext cx="1828800" cy="36576"/>
          </a:xfrm>
          <a:prstGeom prst="rect">
            <a:avLst/>
          </a:prstGeom>
          <a:solidFill>
            <a:srgbClr val="3E3F41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1965960"/>
            <a:ext cx="1828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F0E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CAN WE</a:t>
            </a:r>
            <a:endParaRPr lang="en-US" sz="1400" dirty="0"/>
          </a:p>
          <a:p>
            <a:pPr indent="0" marL="0">
              <a:buNone/>
            </a:pPr>
            <a:r>
              <a:rPr lang="en-US" sz="1400" b="1" dirty="0">
                <a:solidFill>
                  <a:srgbClr val="0F0E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PLAN?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640080" y="251460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PLAN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640080" y="283464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 we know enough</a:t>
            </a:r>
            <a:endParaRPr lang="en-US" sz="1000" dirty="0"/>
          </a:p>
          <a:p>
            <a:pPr indent="0" marL="0">
              <a:buNone/>
            </a:pPr>
            <a:r>
              <a:rPr lang="en-US" sz="1000" i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 start?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640080" y="3337560"/>
            <a:ext cx="1828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Deal signed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Artist brief exists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Pod assigned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2697480" y="1828800"/>
            <a:ext cx="1828800" cy="36576"/>
          </a:xfrm>
          <a:prstGeom prst="rect">
            <a:avLst/>
          </a:prstGeom>
          <a:solidFill>
            <a:srgbClr val="CDF851"/>
          </a:solidFill>
          <a:ln/>
        </p:spPr>
      </p:sp>
      <p:sp>
        <p:nvSpPr>
          <p:cNvPr id="12" name="Text 10"/>
          <p:cNvSpPr/>
          <p:nvPr/>
        </p:nvSpPr>
        <p:spPr>
          <a:xfrm>
            <a:off x="2697480" y="1965960"/>
            <a:ext cx="1828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F0E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CAN WE</a:t>
            </a:r>
            <a:endParaRPr lang="en-US" sz="1400" dirty="0"/>
          </a:p>
          <a:p>
            <a:pPr indent="0" marL="0">
              <a:buNone/>
            </a:pPr>
            <a:r>
              <a:rPr lang="en-US" sz="1400" b="1" dirty="0">
                <a:solidFill>
                  <a:srgbClr val="0F0E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ANNOUNCE?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2697480" y="251460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 → ANNOUNCE</a:t>
            </a:r>
            <a:endParaRPr lang="en-US" sz="800" dirty="0"/>
          </a:p>
        </p:txBody>
      </p:sp>
      <p:sp>
        <p:nvSpPr>
          <p:cNvPr id="14" name="Text 12"/>
          <p:cNvSpPr/>
          <p:nvPr/>
        </p:nvSpPr>
        <p:spPr>
          <a:xfrm>
            <a:off x="2697480" y="283464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Are we ready to</a:t>
            </a:r>
            <a:endParaRPr lang="en-US" sz="1000" dirty="0"/>
          </a:p>
          <a:p>
            <a:pPr indent="0" marL="0">
              <a:buNone/>
            </a:pPr>
            <a:r>
              <a:rPr lang="en-US" sz="1000" i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 public?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2697480" y="3337560"/>
            <a:ext cx="1828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Release date locked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Workability &gt;70%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Marketing plan approved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4754880" y="1828800"/>
            <a:ext cx="1828800" cy="36576"/>
          </a:xfrm>
          <a:prstGeom prst="rect">
            <a:avLst/>
          </a:prstGeom>
          <a:solidFill>
            <a:srgbClr val="5BC0BE"/>
          </a:solidFill>
          <a:ln/>
        </p:spPr>
      </p:sp>
      <p:sp>
        <p:nvSpPr>
          <p:cNvPr id="17" name="Text 15"/>
          <p:cNvSpPr/>
          <p:nvPr/>
        </p:nvSpPr>
        <p:spPr>
          <a:xfrm>
            <a:off x="4754880" y="1965960"/>
            <a:ext cx="1828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F0E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CAN WE</a:t>
            </a:r>
            <a:endParaRPr lang="en-US" sz="1400" dirty="0"/>
          </a:p>
          <a:p>
            <a:pPr indent="0" marL="0">
              <a:buNone/>
            </a:pPr>
            <a:r>
              <a:rPr lang="en-US" sz="1400" b="1" dirty="0">
                <a:solidFill>
                  <a:srgbClr val="0F0E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EXECUTE?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4754880" y="251460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ANNOUNCE → EXECUTE</a:t>
            </a:r>
            <a:endParaRPr lang="en-US" sz="800" dirty="0"/>
          </a:p>
        </p:txBody>
      </p:sp>
      <p:sp>
        <p:nvSpPr>
          <p:cNvPr id="19" name="Text 17"/>
          <p:cNvSpPr/>
          <p:nvPr/>
        </p:nvSpPr>
        <p:spPr>
          <a:xfrm>
            <a:off x="4754880" y="283464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 everything</a:t>
            </a:r>
            <a:endParaRPr lang="en-US" sz="1000" dirty="0"/>
          </a:p>
          <a:p>
            <a:pPr indent="0" marL="0">
              <a:buNone/>
            </a:pPr>
            <a:r>
              <a:rPr lang="en-US" sz="1000" i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 place?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4754880" y="3337560"/>
            <a:ext cx="1828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Assets live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Pre-save active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Press confirmed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6812280" y="1828800"/>
            <a:ext cx="1828800" cy="36576"/>
          </a:xfrm>
          <a:prstGeom prst="rect">
            <a:avLst/>
          </a:prstGeom>
          <a:solidFill>
            <a:srgbClr val="E8C547"/>
          </a:solidFill>
          <a:ln/>
        </p:spPr>
      </p:sp>
      <p:sp>
        <p:nvSpPr>
          <p:cNvPr id="22" name="Text 20"/>
          <p:cNvSpPr/>
          <p:nvPr/>
        </p:nvSpPr>
        <p:spPr>
          <a:xfrm>
            <a:off x="6812280" y="1965960"/>
            <a:ext cx="1828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F0E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CAN WE</a:t>
            </a:r>
            <a:endParaRPr lang="en-US" sz="1400" dirty="0"/>
          </a:p>
          <a:p>
            <a:pPr indent="0" marL="0">
              <a:buNone/>
            </a:pPr>
            <a:r>
              <a:rPr lang="en-US" sz="1400" b="1" dirty="0">
                <a:solidFill>
                  <a:srgbClr val="0F0E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DELIVER?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6812280" y="251460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EXECUTE → DELIVER</a:t>
            </a:r>
            <a:endParaRPr lang="en-US" sz="800" dirty="0"/>
          </a:p>
        </p:txBody>
      </p:sp>
      <p:sp>
        <p:nvSpPr>
          <p:cNvPr id="24" name="Text 22"/>
          <p:cNvSpPr/>
          <p:nvPr/>
        </p:nvSpPr>
        <p:spPr>
          <a:xfrm>
            <a:off x="6812280" y="283464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Did we hit</a:t>
            </a:r>
            <a:endParaRPr lang="en-US" sz="1000" dirty="0"/>
          </a:p>
          <a:p>
            <a:pPr indent="0" marL="0">
              <a:buNone/>
            </a:pPr>
            <a:r>
              <a:rPr lang="en-US" sz="1000" i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targets?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6812280" y="3337560"/>
            <a:ext cx="1828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Release week complete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Focus track performing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All beats hit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457200" y="4251960"/>
            <a:ext cx="8229600" cy="411480"/>
          </a:xfrm>
          <a:prstGeom prst="rect">
            <a:avLst/>
          </a:prstGeom>
          <a:solidFill>
            <a:srgbClr val="ECEAE3"/>
          </a:solidFill>
          <a:ln/>
        </p:spPr>
      </p:sp>
      <p:sp>
        <p:nvSpPr>
          <p:cNvPr id="27" name="Text 25"/>
          <p:cNvSpPr/>
          <p:nvPr/>
        </p:nvSpPr>
        <p:spPr>
          <a:xfrm>
            <a:off x="640080" y="4251960"/>
            <a:ext cx="7863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0E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Workability = art, music, and clearances are done. Art delivered, master approved, samples cleared.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2E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20040"/>
          </a:xfrm>
          <a:prstGeom prst="rect">
            <a:avLst/>
          </a:prstGeom>
          <a:solidFill>
            <a:srgbClr val="0F0E0E"/>
          </a:solidFill>
          <a:ln/>
        </p:spPr>
      </p:sp>
      <p:sp>
        <p:nvSpPr>
          <p:cNvPr id="3" name="Text 1"/>
          <p:cNvSpPr/>
          <p:nvPr/>
        </p:nvSpPr>
        <p:spPr>
          <a:xfrm>
            <a:off x="0" y="0"/>
            <a:ext cx="9144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spc="15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RCA RECORDS — RCA RECORDS — RCA RECORDS — RCA RECORDS — RCA RECORDS — RCA RECORDS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640080" y="50292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50" kern="0" dirty="0">
                <a:solidFill>
                  <a:srgbClr val="FF4A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 / THE WEEKLY CADENCE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640080" y="1005840"/>
            <a:ext cx="7772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F0E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INFORMATION FLOWS FORWARD THROUGH THE WEEK.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457200" y="1737360"/>
            <a:ext cx="1554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F0E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MONDAY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457200" y="2011680"/>
            <a:ext cx="1554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What’s blocked?</a:t>
            </a:r>
            <a:endParaRPr lang="en-US" sz="800" dirty="0"/>
          </a:p>
        </p:txBody>
      </p:sp>
      <p:sp>
        <p:nvSpPr>
          <p:cNvPr id="8" name="Shape 6"/>
          <p:cNvSpPr/>
          <p:nvPr/>
        </p:nvSpPr>
        <p:spPr>
          <a:xfrm>
            <a:off x="457200" y="2331720"/>
            <a:ext cx="1554480" cy="914400"/>
          </a:xfrm>
          <a:prstGeom prst="rect">
            <a:avLst/>
          </a:prstGeom>
          <a:solidFill>
            <a:srgbClr val="ECEAE3"/>
          </a:solidFill>
          <a:ln/>
        </p:spPr>
      </p:sp>
      <p:sp>
        <p:nvSpPr>
          <p:cNvPr id="9" name="Text 7"/>
          <p:cNvSpPr/>
          <p:nvPr/>
        </p:nvSpPr>
        <p:spPr>
          <a:xfrm>
            <a:off x="548640" y="2404872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F0E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Production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548640" y="2788920"/>
            <a:ext cx="1371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Standup</a:t>
            </a:r>
            <a:endParaRPr lang="en-US" sz="800" dirty="0"/>
          </a:p>
        </p:txBody>
      </p:sp>
      <p:sp>
        <p:nvSpPr>
          <p:cNvPr id="11" name="Text 9"/>
          <p:cNvSpPr/>
          <p:nvPr/>
        </p:nvSpPr>
        <p:spPr>
          <a:xfrm>
            <a:off x="548640" y="3017520"/>
            <a:ext cx="1371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spc="100" kern="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Existing</a:t>
            </a:r>
            <a:endParaRPr lang="en-US" sz="700" dirty="0"/>
          </a:p>
        </p:txBody>
      </p:sp>
      <p:sp>
        <p:nvSpPr>
          <p:cNvPr id="12" name="Shape 10"/>
          <p:cNvSpPr/>
          <p:nvPr/>
        </p:nvSpPr>
        <p:spPr>
          <a:xfrm>
            <a:off x="457200" y="3383280"/>
            <a:ext cx="1554480" cy="914400"/>
          </a:xfrm>
          <a:prstGeom prst="rect">
            <a:avLst/>
          </a:prstGeom>
          <a:solidFill>
            <a:srgbClr val="CDF851"/>
          </a:solidFill>
          <a:ln/>
        </p:spPr>
      </p:sp>
      <p:sp>
        <p:nvSpPr>
          <p:cNvPr id="13" name="Shape 11"/>
          <p:cNvSpPr/>
          <p:nvPr/>
        </p:nvSpPr>
        <p:spPr>
          <a:xfrm>
            <a:off x="457200" y="3383280"/>
            <a:ext cx="1554480" cy="36576"/>
          </a:xfrm>
          <a:prstGeom prst="rect">
            <a:avLst/>
          </a:prstGeom>
          <a:solidFill>
            <a:srgbClr val="FF4A23"/>
          </a:solidFill>
          <a:ln/>
        </p:spPr>
      </p:sp>
      <p:sp>
        <p:nvSpPr>
          <p:cNvPr id="14" name="Text 12"/>
          <p:cNvSpPr/>
          <p:nvPr/>
        </p:nvSpPr>
        <p:spPr>
          <a:xfrm>
            <a:off x="548640" y="3456432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F0E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Foundation</a:t>
            </a:r>
            <a:endParaRPr lang="en-US" sz="1000" dirty="0"/>
          </a:p>
          <a:p>
            <a:pPr indent="0" marL="0">
              <a:buNone/>
            </a:pPr>
            <a:r>
              <a:rPr lang="en-US" sz="1000" b="1" dirty="0">
                <a:solidFill>
                  <a:srgbClr val="0F0E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Room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548640" y="3840480"/>
            <a:ext cx="1371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 · 30 min</a:t>
            </a:r>
            <a:endParaRPr lang="en-US" sz="800" dirty="0"/>
          </a:p>
        </p:txBody>
      </p:sp>
      <p:sp>
        <p:nvSpPr>
          <p:cNvPr id="16" name="Text 14"/>
          <p:cNvSpPr/>
          <p:nvPr/>
        </p:nvSpPr>
        <p:spPr>
          <a:xfrm>
            <a:off x="548640" y="4069080"/>
            <a:ext cx="1371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spc="100" kern="0" dirty="0">
                <a:solidFill>
                  <a:srgbClr val="FF4A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NEW</a:t>
            </a:r>
            <a:endParaRPr lang="en-US" sz="700" dirty="0"/>
          </a:p>
        </p:txBody>
      </p:sp>
      <p:sp>
        <p:nvSpPr>
          <p:cNvPr id="17" name="Text 15"/>
          <p:cNvSpPr/>
          <p:nvPr/>
        </p:nvSpPr>
        <p:spPr>
          <a:xfrm>
            <a:off x="2148840" y="1737360"/>
            <a:ext cx="1554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F0E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TUESDAY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2148840" y="2011680"/>
            <a:ext cx="1554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Are we ready?</a:t>
            </a:r>
            <a:endParaRPr lang="en-US" sz="800" dirty="0"/>
          </a:p>
        </p:txBody>
      </p:sp>
      <p:sp>
        <p:nvSpPr>
          <p:cNvPr id="19" name="Shape 17"/>
          <p:cNvSpPr/>
          <p:nvPr/>
        </p:nvSpPr>
        <p:spPr>
          <a:xfrm>
            <a:off x="2148840" y="2331720"/>
            <a:ext cx="1554480" cy="914400"/>
          </a:xfrm>
          <a:prstGeom prst="rect">
            <a:avLst/>
          </a:prstGeom>
          <a:solidFill>
            <a:srgbClr val="CDF851"/>
          </a:solidFill>
          <a:ln/>
        </p:spPr>
      </p:sp>
      <p:sp>
        <p:nvSpPr>
          <p:cNvPr id="20" name="Shape 18"/>
          <p:cNvSpPr/>
          <p:nvPr/>
        </p:nvSpPr>
        <p:spPr>
          <a:xfrm>
            <a:off x="2148840" y="2331720"/>
            <a:ext cx="1554480" cy="36576"/>
          </a:xfrm>
          <a:prstGeom prst="rect">
            <a:avLst/>
          </a:prstGeom>
          <a:solidFill>
            <a:srgbClr val="FF4A23"/>
          </a:solidFill>
          <a:ln/>
        </p:spPr>
      </p:sp>
      <p:sp>
        <p:nvSpPr>
          <p:cNvPr id="21" name="Text 19"/>
          <p:cNvSpPr/>
          <p:nvPr/>
        </p:nvSpPr>
        <p:spPr>
          <a:xfrm>
            <a:off x="2240280" y="2404872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F0E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Workability</a:t>
            </a:r>
            <a:endParaRPr lang="en-US" sz="1000" dirty="0"/>
          </a:p>
          <a:p>
            <a:pPr indent="0" marL="0">
              <a:buNone/>
            </a:pPr>
            <a:r>
              <a:rPr lang="en-US" sz="1000" b="1" dirty="0">
                <a:solidFill>
                  <a:srgbClr val="0F0E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Check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2240280" y="2788920"/>
            <a:ext cx="1371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ANNOUNCE · 15 min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2240280" y="3017520"/>
            <a:ext cx="1371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spc="100" kern="0" dirty="0">
                <a:solidFill>
                  <a:srgbClr val="FF4A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NEW</a:t>
            </a:r>
            <a:endParaRPr lang="en-US" sz="700" dirty="0"/>
          </a:p>
        </p:txBody>
      </p:sp>
      <p:sp>
        <p:nvSpPr>
          <p:cNvPr id="24" name="Shape 22"/>
          <p:cNvSpPr/>
          <p:nvPr/>
        </p:nvSpPr>
        <p:spPr>
          <a:xfrm>
            <a:off x="2148840" y="3383280"/>
            <a:ext cx="1554480" cy="914400"/>
          </a:xfrm>
          <a:prstGeom prst="rect">
            <a:avLst/>
          </a:prstGeom>
          <a:solidFill>
            <a:srgbClr val="ECEAE3"/>
          </a:solidFill>
          <a:ln/>
        </p:spPr>
      </p:sp>
      <p:sp>
        <p:nvSpPr>
          <p:cNvPr id="25" name="Text 23"/>
          <p:cNvSpPr/>
          <p:nvPr/>
        </p:nvSpPr>
        <p:spPr>
          <a:xfrm>
            <a:off x="2240280" y="3456432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F0E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SMT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2240280" y="3840480"/>
            <a:ext cx="1371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Alignment</a:t>
            </a:r>
            <a:endParaRPr lang="en-US" sz="800" dirty="0"/>
          </a:p>
        </p:txBody>
      </p:sp>
      <p:sp>
        <p:nvSpPr>
          <p:cNvPr id="27" name="Text 25"/>
          <p:cNvSpPr/>
          <p:nvPr/>
        </p:nvSpPr>
        <p:spPr>
          <a:xfrm>
            <a:off x="2240280" y="4069080"/>
            <a:ext cx="1371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spc="100" kern="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Existing</a:t>
            </a:r>
            <a:endParaRPr lang="en-US" sz="700" dirty="0"/>
          </a:p>
        </p:txBody>
      </p:sp>
      <p:sp>
        <p:nvSpPr>
          <p:cNvPr id="28" name="Text 26"/>
          <p:cNvSpPr/>
          <p:nvPr/>
        </p:nvSpPr>
        <p:spPr>
          <a:xfrm>
            <a:off x="3840480" y="1737360"/>
            <a:ext cx="1554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F0E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WEDNESDAY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3840480" y="2011680"/>
            <a:ext cx="1554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Decisions.</a:t>
            </a:r>
            <a:endParaRPr lang="en-US" sz="800" dirty="0"/>
          </a:p>
        </p:txBody>
      </p:sp>
      <p:sp>
        <p:nvSpPr>
          <p:cNvPr id="30" name="Shape 28"/>
          <p:cNvSpPr/>
          <p:nvPr/>
        </p:nvSpPr>
        <p:spPr>
          <a:xfrm>
            <a:off x="3840480" y="2331720"/>
            <a:ext cx="1554480" cy="914400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31" name="Text 29"/>
          <p:cNvSpPr/>
          <p:nvPr/>
        </p:nvSpPr>
        <p:spPr>
          <a:xfrm>
            <a:off x="3931920" y="2404872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Active</a:t>
            </a:r>
            <a:endParaRPr lang="en-US" sz="1000" dirty="0"/>
          </a:p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Projects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3931920" y="2788920"/>
            <a:ext cx="1371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EXECUTE · 45 min</a:t>
            </a:r>
            <a:endParaRPr lang="en-US" sz="800" dirty="0"/>
          </a:p>
        </p:txBody>
      </p:sp>
      <p:sp>
        <p:nvSpPr>
          <p:cNvPr id="33" name="Text 31"/>
          <p:cNvSpPr/>
          <p:nvPr/>
        </p:nvSpPr>
        <p:spPr>
          <a:xfrm>
            <a:off x="3931920" y="3017520"/>
            <a:ext cx="1371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spc="100" kern="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Restructured</a:t>
            </a:r>
            <a:endParaRPr lang="en-US" sz="700" dirty="0"/>
          </a:p>
        </p:txBody>
      </p:sp>
      <p:sp>
        <p:nvSpPr>
          <p:cNvPr id="34" name="Text 32"/>
          <p:cNvSpPr/>
          <p:nvPr/>
        </p:nvSpPr>
        <p:spPr>
          <a:xfrm>
            <a:off x="5532120" y="1737360"/>
            <a:ext cx="1554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F0E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THURSDAY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5532120" y="2011680"/>
            <a:ext cx="1554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A&amp;R direction.</a:t>
            </a:r>
            <a:endParaRPr lang="en-US" sz="800" dirty="0"/>
          </a:p>
        </p:txBody>
      </p:sp>
      <p:sp>
        <p:nvSpPr>
          <p:cNvPr id="36" name="Shape 34"/>
          <p:cNvSpPr/>
          <p:nvPr/>
        </p:nvSpPr>
        <p:spPr>
          <a:xfrm>
            <a:off x="5532120" y="2331720"/>
            <a:ext cx="1554480" cy="914400"/>
          </a:xfrm>
          <a:prstGeom prst="rect">
            <a:avLst/>
          </a:prstGeom>
          <a:solidFill>
            <a:srgbClr val="ECEAE3"/>
          </a:solidFill>
          <a:ln/>
        </p:spPr>
      </p:sp>
      <p:sp>
        <p:nvSpPr>
          <p:cNvPr id="37" name="Text 35"/>
          <p:cNvSpPr/>
          <p:nvPr/>
        </p:nvSpPr>
        <p:spPr>
          <a:xfrm>
            <a:off x="5623560" y="2404872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F0E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A&amp;R /</a:t>
            </a:r>
            <a:endParaRPr lang="en-US" sz="1000" dirty="0"/>
          </a:p>
          <a:p>
            <a:pPr indent="0" marL="0">
              <a:buNone/>
            </a:pPr>
            <a:r>
              <a:rPr lang="en-US" sz="1000" b="1" dirty="0">
                <a:solidFill>
                  <a:srgbClr val="0F0E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President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5623560" y="2788920"/>
            <a:ext cx="1371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Alignment</a:t>
            </a:r>
            <a:endParaRPr lang="en-US" sz="800" dirty="0"/>
          </a:p>
        </p:txBody>
      </p:sp>
      <p:sp>
        <p:nvSpPr>
          <p:cNvPr id="39" name="Text 37"/>
          <p:cNvSpPr/>
          <p:nvPr/>
        </p:nvSpPr>
        <p:spPr>
          <a:xfrm>
            <a:off x="5623560" y="3017520"/>
            <a:ext cx="1371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spc="100" kern="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Existing</a:t>
            </a:r>
            <a:endParaRPr lang="en-US" sz="700" dirty="0"/>
          </a:p>
        </p:txBody>
      </p:sp>
      <p:sp>
        <p:nvSpPr>
          <p:cNvPr id="40" name="Text 38"/>
          <p:cNvSpPr/>
          <p:nvPr/>
        </p:nvSpPr>
        <p:spPr>
          <a:xfrm>
            <a:off x="7223760" y="1737360"/>
            <a:ext cx="1554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F0E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FRIDAY</a:t>
            </a:r>
            <a:endParaRPr lang="en-US" sz="1000" dirty="0"/>
          </a:p>
        </p:txBody>
      </p:sp>
      <p:sp>
        <p:nvSpPr>
          <p:cNvPr id="41" name="Text 39"/>
          <p:cNvSpPr/>
          <p:nvPr/>
        </p:nvSpPr>
        <p:spPr>
          <a:xfrm>
            <a:off x="7223760" y="2011680"/>
            <a:ext cx="1554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ships?</a:t>
            </a:r>
            <a:endParaRPr lang="en-US" sz="800" dirty="0"/>
          </a:p>
        </p:txBody>
      </p:sp>
      <p:sp>
        <p:nvSpPr>
          <p:cNvPr id="42" name="Shape 40"/>
          <p:cNvSpPr/>
          <p:nvPr/>
        </p:nvSpPr>
        <p:spPr>
          <a:xfrm>
            <a:off x="7223760" y="2331720"/>
            <a:ext cx="1554480" cy="914400"/>
          </a:xfrm>
          <a:prstGeom prst="rect">
            <a:avLst/>
          </a:prstGeom>
          <a:solidFill>
            <a:srgbClr val="ECEAE3"/>
          </a:solidFill>
          <a:ln/>
        </p:spPr>
      </p:sp>
      <p:sp>
        <p:nvSpPr>
          <p:cNvPr id="43" name="Text 41"/>
          <p:cNvSpPr/>
          <p:nvPr/>
        </p:nvSpPr>
        <p:spPr>
          <a:xfrm>
            <a:off x="7315200" y="2404872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F0E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Exec</a:t>
            </a:r>
            <a:endParaRPr lang="en-US" sz="1000" dirty="0"/>
          </a:p>
          <a:p>
            <a:pPr indent="0" marL="0">
              <a:buNone/>
            </a:pPr>
            <a:r>
              <a:rPr lang="en-US" sz="1000" b="1" dirty="0">
                <a:solidFill>
                  <a:srgbClr val="0F0E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Scheduling</a:t>
            </a:r>
            <a:endParaRPr lang="en-US" sz="1000" dirty="0"/>
          </a:p>
        </p:txBody>
      </p:sp>
      <p:sp>
        <p:nvSpPr>
          <p:cNvPr id="44" name="Text 42"/>
          <p:cNvSpPr/>
          <p:nvPr/>
        </p:nvSpPr>
        <p:spPr>
          <a:xfrm>
            <a:off x="7315200" y="2788920"/>
            <a:ext cx="1371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Decision</a:t>
            </a:r>
            <a:endParaRPr lang="en-US" sz="800" dirty="0"/>
          </a:p>
        </p:txBody>
      </p:sp>
      <p:sp>
        <p:nvSpPr>
          <p:cNvPr id="45" name="Text 43"/>
          <p:cNvSpPr/>
          <p:nvPr/>
        </p:nvSpPr>
        <p:spPr>
          <a:xfrm>
            <a:off x="7315200" y="3017520"/>
            <a:ext cx="1371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spc="100" kern="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Existing</a:t>
            </a:r>
            <a:endParaRPr lang="en-US" sz="700" dirty="0"/>
          </a:p>
        </p:txBody>
      </p:sp>
      <p:sp>
        <p:nvSpPr>
          <p:cNvPr id="46" name="Shape 44"/>
          <p:cNvSpPr/>
          <p:nvPr/>
        </p:nvSpPr>
        <p:spPr>
          <a:xfrm>
            <a:off x="7223760" y="3383280"/>
            <a:ext cx="1554480" cy="914400"/>
          </a:xfrm>
          <a:prstGeom prst="rect">
            <a:avLst/>
          </a:prstGeom>
          <a:solidFill>
            <a:srgbClr val="E8C547"/>
          </a:solidFill>
          <a:ln/>
        </p:spPr>
      </p:sp>
      <p:sp>
        <p:nvSpPr>
          <p:cNvPr id="47" name="Shape 45"/>
          <p:cNvSpPr/>
          <p:nvPr/>
        </p:nvSpPr>
        <p:spPr>
          <a:xfrm>
            <a:off x="7223760" y="3383280"/>
            <a:ext cx="1554480" cy="36576"/>
          </a:xfrm>
          <a:prstGeom prst="rect">
            <a:avLst/>
          </a:prstGeom>
          <a:solidFill>
            <a:srgbClr val="FF4A23"/>
          </a:solidFill>
          <a:ln/>
        </p:spPr>
      </p:sp>
      <p:sp>
        <p:nvSpPr>
          <p:cNvPr id="48" name="Text 46"/>
          <p:cNvSpPr/>
          <p:nvPr/>
        </p:nvSpPr>
        <p:spPr>
          <a:xfrm>
            <a:off x="7315200" y="3456432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F0E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DELIVER</a:t>
            </a:r>
            <a:endParaRPr lang="en-US" sz="1000" dirty="0"/>
          </a:p>
          <a:p>
            <a:pPr indent="0" marL="0">
              <a:buNone/>
            </a:pPr>
            <a:r>
              <a:rPr lang="en-US" sz="1000" b="1" dirty="0">
                <a:solidFill>
                  <a:srgbClr val="0F0E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Wrap</a:t>
            </a:r>
            <a:endParaRPr lang="en-US" sz="1000" dirty="0"/>
          </a:p>
        </p:txBody>
      </p:sp>
      <p:sp>
        <p:nvSpPr>
          <p:cNvPr id="49" name="Text 47"/>
          <p:cNvSpPr/>
          <p:nvPr/>
        </p:nvSpPr>
        <p:spPr>
          <a:xfrm>
            <a:off x="7315200" y="3840480"/>
            <a:ext cx="1371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Async · 0 min</a:t>
            </a:r>
            <a:endParaRPr lang="en-US" sz="800" dirty="0"/>
          </a:p>
        </p:txBody>
      </p:sp>
      <p:sp>
        <p:nvSpPr>
          <p:cNvPr id="50" name="Text 48"/>
          <p:cNvSpPr/>
          <p:nvPr/>
        </p:nvSpPr>
        <p:spPr>
          <a:xfrm>
            <a:off x="7315200" y="4069080"/>
            <a:ext cx="1371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spc="100" kern="0" dirty="0">
                <a:solidFill>
                  <a:srgbClr val="FF4A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NEW</a:t>
            </a:r>
            <a:endParaRPr lang="en-US" sz="700" dirty="0"/>
          </a:p>
        </p:txBody>
      </p:sp>
      <p:sp>
        <p:nvSpPr>
          <p:cNvPr id="51" name="Shape 49"/>
          <p:cNvSpPr/>
          <p:nvPr/>
        </p:nvSpPr>
        <p:spPr>
          <a:xfrm>
            <a:off x="457200" y="4526280"/>
            <a:ext cx="8229600" cy="27432"/>
          </a:xfrm>
          <a:prstGeom prst="rect">
            <a:avLst/>
          </a:prstGeom>
          <a:solidFill>
            <a:srgbClr val="FF4A23"/>
          </a:solidFill>
          <a:ln/>
        </p:spPr>
      </p:sp>
      <p:sp>
        <p:nvSpPr>
          <p:cNvPr id="52" name="Text 50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 surfaces → TUE catches blockers → WED decides → THU shifts direction → FRI locks dates + results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2E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20040"/>
          </a:xfrm>
          <a:prstGeom prst="rect">
            <a:avLst/>
          </a:prstGeom>
          <a:solidFill>
            <a:srgbClr val="0F0E0E"/>
          </a:solidFill>
          <a:ln/>
        </p:spPr>
      </p:sp>
      <p:sp>
        <p:nvSpPr>
          <p:cNvPr id="3" name="Text 1"/>
          <p:cNvSpPr/>
          <p:nvPr/>
        </p:nvSpPr>
        <p:spPr>
          <a:xfrm>
            <a:off x="0" y="0"/>
            <a:ext cx="9144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spc="15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RCA RECORDS — RCA RECORDS — RCA RECORDS — RCA RECORDS — RCA RECORDS — RCA RECORDS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640080" y="50292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50" kern="0" dirty="0">
                <a:solidFill>
                  <a:srgbClr val="FF4A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05 / WHAT’S NEW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640080" y="1005840"/>
            <a:ext cx="7772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F0E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THREE ADDITIONS. EVERYTHING ELSE STAYS.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640080" y="1783080"/>
            <a:ext cx="457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4A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188720" y="17830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0E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FOUNDATION ROOM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1188720" y="21031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 min. Monday. PLAN artists only. Audience snapshots on screen. Small room — CL + A&amp;R + Aud Dev. One Spotlight deep dive per week.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640080" y="2743200"/>
            <a:ext cx="457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4A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188720" y="274320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0E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WORKABILITY CHECK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1188720" y="306324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 min standup. Tuesday, before SMT. ANNOUNCE artists only. “What’s your biggest blocker?” Workability dashboard — red items only.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640080" y="3703320"/>
            <a:ext cx="457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4A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1188720" y="37033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0E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DELIVER WRAP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1188720" y="402336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a meeting — a document. Friday. What released, playlist recap, press moments, trends. Campaign Ops compiles. CLs submit results.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640080" y="448056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Wednesday Active Projects tightens from ~127 min to 45 min. EXECUTE + trending only.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2E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20040"/>
          </a:xfrm>
          <a:prstGeom prst="rect">
            <a:avLst/>
          </a:prstGeom>
          <a:solidFill>
            <a:srgbClr val="0F0E0E"/>
          </a:solidFill>
          <a:ln/>
        </p:spPr>
      </p:sp>
      <p:sp>
        <p:nvSpPr>
          <p:cNvPr id="3" name="Text 1"/>
          <p:cNvSpPr/>
          <p:nvPr/>
        </p:nvSpPr>
        <p:spPr>
          <a:xfrm>
            <a:off x="0" y="0"/>
            <a:ext cx="9144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spc="15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RCA RECORDS — RCA RECORDS — RCA RECORDS — RCA RECORDS — RCA RECORDS — RCA RECORDS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640080" y="50292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50" kern="0" dirty="0">
                <a:solidFill>
                  <a:srgbClr val="FF4A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06 / HOW TODAY’S ROSTER SPLITS</a:t>
            </a:r>
            <a:endParaRPr lang="en-US" sz="1100" dirty="0"/>
          </a:p>
        </p:txBody>
      </p:sp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914400"/>
          <a:ext cx="8229600" cy="914400"/>
        </p:xfrm>
        <a:graphic>
          <a:graphicData uri="http://schemas.openxmlformats.org/drawingml/2006/table">
            <a:tbl>
              <a:tblPr/>
              <a:tblGrid>
                <a:gridCol w="2743200"/>
                <a:gridCol w="2743200"/>
                <a:gridCol w="2743200"/>
              </a:tblGrid>
              <a:tr h="32004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MON · PLAN</a:t>
                      </a:r>
                      <a:endParaRPr lang="en-US" sz="8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E3F4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TUE · ANNOUNCE</a:t>
                      </a:r>
                      <a:endParaRPr lang="en-US" sz="8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8F0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WED · EXECUTE + DELIVER</a:t>
                      </a:r>
                      <a:endParaRPr lang="en-US" sz="8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7A78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F0E0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Emma Andersen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0F0E0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KWN — Bundle 5/22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0F0E0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Khalid — EXECUTE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F0E0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girlsweetvoiced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F0E0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Steve Lacy — Single 5/22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F0E0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Chris Brown — DELIVER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F0E0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Suzy Clue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F0E0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Myles Smith — Album 6/12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F0E0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Love Spells — DELIVER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F0E0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Carter Vail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F0E0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Becky G — Album 9/11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F0E0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Bryson Tiller — DELIVER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F0E0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Baby J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F0E0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Isabel LaRosa — EP 6/5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F0E0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Red Clay Strays — DELIVER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F0E0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Ally Salort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F0E0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Victoria Monét — Single 6/12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F0E0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Hailey Picardi — DELIVER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F0E0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Presley Regier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F0E0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The Strokes — Album 6/26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99999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+ Trending (5 artists)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F0E0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Lancey Foux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F0E0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Ray Vaughn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ext 3"/>
          <p:cNvSpPr/>
          <p:nvPr/>
        </p:nvSpPr>
        <p:spPr>
          <a:xfrm>
            <a:off x="457200" y="3840480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 artists · no release date</a:t>
            </a:r>
            <a:endParaRPr lang="en-US" sz="800" dirty="0"/>
          </a:p>
        </p:txBody>
      </p:sp>
      <p:sp>
        <p:nvSpPr>
          <p:cNvPr id="7" name="Text 4"/>
          <p:cNvSpPr/>
          <p:nvPr/>
        </p:nvSpPr>
        <p:spPr>
          <a:xfrm>
            <a:off x="3200400" y="3840480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 artists · release date set</a:t>
            </a:r>
            <a:endParaRPr lang="en-US" sz="800" dirty="0"/>
          </a:p>
        </p:txBody>
      </p:sp>
      <p:sp>
        <p:nvSpPr>
          <p:cNvPr id="8" name="Text 5"/>
          <p:cNvSpPr/>
          <p:nvPr/>
        </p:nvSpPr>
        <p:spPr>
          <a:xfrm>
            <a:off x="5943600" y="3840480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 artists + trending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5F2E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20040"/>
          </a:xfrm>
          <a:prstGeom prst="rect">
            <a:avLst/>
          </a:prstGeom>
          <a:solidFill>
            <a:srgbClr val="0F0E0E"/>
          </a:solidFill>
          <a:ln/>
        </p:spPr>
      </p:sp>
      <p:sp>
        <p:nvSpPr>
          <p:cNvPr id="3" name="Text 1"/>
          <p:cNvSpPr/>
          <p:nvPr/>
        </p:nvSpPr>
        <p:spPr>
          <a:xfrm>
            <a:off x="0" y="0"/>
            <a:ext cx="9144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spc="15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RCA RECORDS — RCA RECORDS — RCA RECORDS — RCA RECORDS — RCA RECORDS — RCA RECORDS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640080" y="50292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50" kern="0" dirty="0">
                <a:solidFill>
                  <a:srgbClr val="FF4A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07 / ARTIST-SPECIFIC MEETINGS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640080" y="1005840"/>
            <a:ext cx="7772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F0E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TRIGGERED BY MILESTONES, NOT THE CALENDAR.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640080" y="155448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Built on A&amp;R Operations’ Ritual Spine (Adonis, March 2026). Updated with phase language.</a:t>
            </a:r>
            <a:endParaRPr lang="en-US" sz="11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2011680"/>
          <a:ext cx="8229600" cy="914400"/>
        </p:xfrm>
        <a:graphic>
          <a:graphicData uri="http://schemas.openxmlformats.org/drawingml/2006/table">
            <a:tbl>
              <a:tblPr/>
              <a:tblGrid>
                <a:gridCol w="2286000"/>
                <a:gridCol w="1828800"/>
                <a:gridCol w="1828800"/>
                <a:gridCol w="2286000"/>
              </a:tblGrid>
              <a:tr h="3200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MEETING</a:t>
                      </a:r>
                      <a:endParaRPr lang="en-US" sz="8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0E0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TRIGGER</a:t>
                      </a:r>
                      <a:endParaRPr lang="en-US" sz="8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0E0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OWNER</a:t>
                      </a:r>
                      <a:endParaRPr lang="en-US" sz="8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0E0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PHASE / GATE</a:t>
                      </a:r>
                      <a:endParaRPr lang="en-US" sz="8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0E0E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0F0E0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Onboarding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66666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Deal signed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66666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A&amp;R Ops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4A2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CAN WE PLAN?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0F0E0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Pre-Kickoff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66666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Onboarding done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66666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Signing A&amp;R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F0E0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PLAN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0F0E0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Kickoff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66666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Brief complete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66666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A&amp;R + Ops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4A2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CAN WE ANNOUNCE?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0F0E0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Blueprint Review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66666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Kickoff signed off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66666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Marketing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F0E0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ANNOUNCE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0F0E0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Pre-Release Check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66666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T-14 days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66666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Ops + CL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4A2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CAN WE EXECUTE?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0F0E0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Post-Release Wrap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66666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T+14 days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66666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CL + Ops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4A2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CAN WE DELIVER?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CEA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5F2E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20040"/>
          </a:xfrm>
          <a:prstGeom prst="rect">
            <a:avLst/>
          </a:prstGeom>
          <a:solidFill>
            <a:srgbClr val="0F0E0E"/>
          </a:solidFill>
          <a:ln/>
        </p:spPr>
      </p:sp>
      <p:sp>
        <p:nvSpPr>
          <p:cNvPr id="3" name="Text 1"/>
          <p:cNvSpPr/>
          <p:nvPr/>
        </p:nvSpPr>
        <p:spPr>
          <a:xfrm>
            <a:off x="0" y="0"/>
            <a:ext cx="9144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spc="15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RCA RECORDS — RCA RECORDS — RCA RECORDS — RCA RECORDS — RCA RECORDS — RCA RECORDS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640080" y="50292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50" kern="0" dirty="0">
                <a:solidFill>
                  <a:srgbClr val="FF4A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08 / THE MATH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457200" y="1005840"/>
            <a:ext cx="3931920" cy="3200400"/>
          </a:xfrm>
          <a:prstGeom prst="rect">
            <a:avLst/>
          </a:prstGeom>
          <a:solidFill>
            <a:srgbClr val="ECEAE3"/>
          </a:solidFill>
          <a:ln/>
        </p:spPr>
      </p:sp>
      <p:sp>
        <p:nvSpPr>
          <p:cNvPr id="6" name="Shape 4"/>
          <p:cNvSpPr/>
          <p:nvPr/>
        </p:nvSpPr>
        <p:spPr>
          <a:xfrm>
            <a:off x="457200" y="1005840"/>
            <a:ext cx="3931920" cy="365760"/>
          </a:xfrm>
          <a:prstGeom prst="rect">
            <a:avLst/>
          </a:prstGeom>
          <a:solidFill>
            <a:srgbClr val="CDF851"/>
          </a:solidFill>
          <a:ln/>
        </p:spPr>
      </p:sp>
      <p:sp>
        <p:nvSpPr>
          <p:cNvPr id="7" name="Text 5"/>
          <p:cNvSpPr/>
          <p:nvPr/>
        </p:nvSpPr>
        <p:spPr>
          <a:xfrm>
            <a:off x="457200" y="1005840"/>
            <a:ext cx="3931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F0E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TODAY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731520" y="1554480"/>
            <a:ext cx="338328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0F0E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meeting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0F0E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22 artists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0F0E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~127 minutes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0F0E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Got through 7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0F0E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Developing artists: 0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4754880" y="1005840"/>
            <a:ext cx="3931920" cy="3200400"/>
          </a:xfrm>
          <a:prstGeom prst="rect">
            <a:avLst/>
          </a:prstGeom>
          <a:solidFill>
            <a:srgbClr val="0F0E0E"/>
          </a:solidFill>
          <a:ln/>
        </p:spPr>
      </p:sp>
      <p:sp>
        <p:nvSpPr>
          <p:cNvPr id="10" name="Shape 8"/>
          <p:cNvSpPr/>
          <p:nvPr/>
        </p:nvSpPr>
        <p:spPr>
          <a:xfrm>
            <a:off x="4754880" y="1005840"/>
            <a:ext cx="3931920" cy="365760"/>
          </a:xfrm>
          <a:prstGeom prst="rect">
            <a:avLst/>
          </a:prstGeom>
          <a:solidFill>
            <a:srgbClr val="FF4A23"/>
          </a:solidFill>
          <a:ln/>
        </p:spPr>
      </p:sp>
      <p:sp>
        <p:nvSpPr>
          <p:cNvPr id="11" name="Text 9"/>
          <p:cNvSpPr/>
          <p:nvPr/>
        </p:nvSpPr>
        <p:spPr>
          <a:xfrm>
            <a:off x="4754880" y="1005840"/>
            <a:ext cx="3931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PROPOSED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5029200" y="1554480"/>
            <a:ext cx="338328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meetings + 1 async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22 artists — all covered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90 minutes total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Wed drops to 45 min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artist gets the right room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 · ANNOUNCE · EXECUTE · DELIVER</dc:title>
  <dc:subject>PptxGenJS Presentation</dc:subject>
  <dc:creator>Campaign Operations</dc:creator>
  <cp:lastModifiedBy>Campaign Operations</cp:lastModifiedBy>
  <cp:revision>1</cp:revision>
  <dcterms:created xsi:type="dcterms:W3CDTF">2026-05-07T05:40:48Z</dcterms:created>
  <dcterms:modified xsi:type="dcterms:W3CDTF">2026-05-07T05:40:48Z</dcterms:modified>
</cp:coreProperties>
</file>